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06" r:id="rId2"/>
    <p:sldId id="262" r:id="rId3"/>
    <p:sldId id="302" r:id="rId4"/>
    <p:sldId id="297" r:id="rId5"/>
    <p:sldId id="305" r:id="rId6"/>
    <p:sldId id="287" r:id="rId7"/>
    <p:sldId id="30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5" autoAdjust="0"/>
    <p:restoredTop sz="84638" autoAdjust="0"/>
  </p:normalViewPr>
  <p:slideViewPr>
    <p:cSldViewPr snapToGrid="0" snapToObjects="1">
      <p:cViewPr varScale="1">
        <p:scale>
          <a:sx n="87" d="100"/>
          <a:sy n="87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96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0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57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routing protocol of the internet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1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BGP Overview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BGP?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247F-E219-469B-1C4B-A0FDE7E2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18" y="1674951"/>
            <a:ext cx="4571639" cy="350809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6820573" cy="5399365"/>
          </a:xfrm>
        </p:spPr>
        <p:txBody>
          <a:bodyPr>
            <a:normAutofit/>
          </a:bodyPr>
          <a:lstStyle/>
          <a:p>
            <a:r>
              <a:rPr lang="en-US" sz="1800" dirty="0"/>
              <a:t>BGP is the routing protocol of the internet</a:t>
            </a:r>
          </a:p>
          <a:p>
            <a:r>
              <a:rPr lang="en-US" sz="1800" dirty="0"/>
              <a:t>BGP is commonly used as an Exterior Gateway Protocol</a:t>
            </a:r>
          </a:p>
          <a:p>
            <a:pPr lvl="1"/>
            <a:r>
              <a:rPr lang="en-US" sz="1600" dirty="0"/>
              <a:t>It can also be used an an IGP</a:t>
            </a:r>
          </a:p>
          <a:p>
            <a:r>
              <a:rPr lang="en-US" sz="1800" dirty="0"/>
              <a:t>Commonly called a Path Vector dynamic routing protocol</a:t>
            </a:r>
          </a:p>
          <a:p>
            <a:pPr lvl="1"/>
            <a:r>
              <a:rPr lang="en-US" sz="1600" dirty="0"/>
              <a:t>Due to the AS Path used as the loop prevention mechanism</a:t>
            </a:r>
          </a:p>
          <a:p>
            <a:r>
              <a:rPr lang="en-US" sz="1800" dirty="0"/>
              <a:t>Highly scalable and capable of exchanging millions of routes</a:t>
            </a:r>
          </a:p>
          <a:p>
            <a:pPr lvl="1"/>
            <a:r>
              <a:rPr lang="en-US" sz="1600" dirty="0"/>
              <a:t>BGP speaking routers exchange Network Layer Reachability Information (NLRIs)</a:t>
            </a:r>
          </a:p>
          <a:p>
            <a:r>
              <a:rPr lang="en-US" sz="1800" dirty="0"/>
              <a:t>When used as an EGP, exchanges routes between ASs</a:t>
            </a:r>
          </a:p>
          <a:p>
            <a:pPr lvl="1"/>
            <a:r>
              <a:rPr lang="en-US" sz="1600" dirty="0"/>
              <a:t>An AS is a network under a single administrative domain</a:t>
            </a:r>
          </a:p>
          <a:p>
            <a:r>
              <a:rPr lang="en-US" sz="1800" dirty="0"/>
              <a:t>Defined in RFC 4271</a:t>
            </a:r>
          </a:p>
          <a:p>
            <a:pPr lvl="1"/>
            <a:r>
              <a:rPr lang="en-US" sz="1600" dirty="0"/>
              <a:t>Supersedes RFC 1771</a:t>
            </a:r>
          </a:p>
          <a:p>
            <a:r>
              <a:rPr lang="en-US" dirty="0"/>
              <a:t>BGP uses TCP as the transport protocol to establish connectivity</a:t>
            </a:r>
          </a:p>
          <a:p>
            <a:pPr lvl="1"/>
            <a:r>
              <a:rPr lang="en-US" dirty="0"/>
              <a:t>TCP port 179</a:t>
            </a:r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Why Use BGP?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6731674" cy="5310464"/>
          </a:xfrm>
        </p:spPr>
        <p:txBody>
          <a:bodyPr>
            <a:normAutofit/>
          </a:bodyPr>
          <a:lstStyle/>
          <a:p>
            <a:r>
              <a:rPr lang="en-US" dirty="0"/>
              <a:t>BGP is typically used in an enterprise when multi-homed to multiple ISPs</a:t>
            </a:r>
          </a:p>
          <a:p>
            <a:pPr lvl="1"/>
            <a:r>
              <a:rPr lang="en-US" dirty="0"/>
              <a:t>When single homed, or multi-homed to a single ISP, an enterprise will typically use static default routes with a next-hop of the ISP</a:t>
            </a:r>
          </a:p>
          <a:p>
            <a:r>
              <a:rPr lang="en-US" dirty="0"/>
              <a:t>When using a single ISP, typically a non-portable subnet is used</a:t>
            </a:r>
          </a:p>
          <a:p>
            <a:pPr lvl="1"/>
            <a:r>
              <a:rPr lang="en-US" dirty="0"/>
              <a:t>A non-portable add subnet is one owned by the ISP and cannot be used by the enterprise with another ISP unless a Letter of Authorization (</a:t>
            </a:r>
            <a:r>
              <a:rPr lang="en-US" dirty="0" err="1"/>
              <a:t>LoA</a:t>
            </a:r>
            <a:r>
              <a:rPr lang="en-US" dirty="0"/>
              <a:t>) is obtained</a:t>
            </a:r>
          </a:p>
          <a:p>
            <a:pPr lvl="1"/>
            <a:r>
              <a:rPr lang="en-US" dirty="0"/>
              <a:t>A portable subnet is one that the enterprise has registered and purchased, it may be advertised by the enterprise to any ISP</a:t>
            </a:r>
          </a:p>
          <a:p>
            <a:r>
              <a:rPr lang="en-US" dirty="0"/>
              <a:t>BGP can provide maximum policy-based flexibility to influence egress and ingress traffic flows for a particular autonomous system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2BFB6B-E4D1-5C44-3050-E80B7996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52" y="2184400"/>
            <a:ext cx="3905521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eBGP vs. iBGP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7201573" cy="5170764"/>
          </a:xfrm>
        </p:spPr>
        <p:txBody>
          <a:bodyPr>
            <a:normAutofit/>
          </a:bodyPr>
          <a:lstStyle/>
          <a:p>
            <a:r>
              <a:rPr lang="en-US" dirty="0"/>
              <a:t>eBGP is external BGP and represents BGP peering between autonomous systems</a:t>
            </a:r>
          </a:p>
          <a:p>
            <a:pPr lvl="1"/>
            <a:r>
              <a:rPr lang="en-US" dirty="0"/>
              <a:t>eBGP is most common in the enterprise</a:t>
            </a:r>
          </a:p>
          <a:p>
            <a:r>
              <a:rPr lang="en-US" dirty="0"/>
              <a:t>iBGP is an internal BGP peering, between routers within the same autonomous system</a:t>
            </a:r>
          </a:p>
          <a:p>
            <a:pPr lvl="1"/>
            <a:r>
              <a:rPr lang="en-US" dirty="0"/>
              <a:t>iBGP is found within enterprise networks sometimes, though not as common</a:t>
            </a:r>
          </a:p>
          <a:p>
            <a:r>
              <a:rPr lang="en-US" dirty="0"/>
              <a:t>eBGP peering messages have a TTL of 1 by default</a:t>
            </a:r>
          </a:p>
          <a:p>
            <a:pPr lvl="1"/>
            <a:r>
              <a:rPr lang="en-US" dirty="0"/>
              <a:t>This expects the peers to be directly connected. If they are not directly connected, then multi-hop must be configured to allow the </a:t>
            </a:r>
            <a:r>
              <a:rPr lang="en-US" dirty="0" err="1"/>
              <a:t>peerings</a:t>
            </a:r>
            <a:r>
              <a:rPr lang="en-US" dirty="0"/>
              <a:t> to establish</a:t>
            </a:r>
          </a:p>
          <a:p>
            <a:r>
              <a:rPr lang="en-US" dirty="0"/>
              <a:t>eBGP </a:t>
            </a:r>
            <a:r>
              <a:rPr lang="en-US" dirty="0" err="1"/>
              <a:t>peerings</a:t>
            </a:r>
            <a:r>
              <a:rPr lang="en-US" dirty="0"/>
              <a:t> are typically established using interface IPs, whereas iBGP </a:t>
            </a:r>
            <a:r>
              <a:rPr lang="en-US" dirty="0" err="1"/>
              <a:t>peerings</a:t>
            </a:r>
            <a:r>
              <a:rPr lang="en-US" dirty="0"/>
              <a:t> are typically established using loopback interface IPs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242943-352A-A6C0-71D7-69C80AF1A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714" y="1345923"/>
            <a:ext cx="51751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0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Loop Avoidance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6884074" cy="4820978"/>
          </a:xfrm>
        </p:spPr>
        <p:txBody>
          <a:bodyPr>
            <a:normAutofit/>
          </a:bodyPr>
          <a:lstStyle/>
          <a:p>
            <a:r>
              <a:rPr lang="en-US" dirty="0"/>
              <a:t>BGP NLRIs include a list of ASs that the path to the destination passes through</a:t>
            </a:r>
          </a:p>
          <a:p>
            <a:pPr lvl="1"/>
            <a:r>
              <a:rPr lang="en-US" dirty="0"/>
              <a:t>If the AS of the of the receiving router appears in the AS path, the route is dropped</a:t>
            </a:r>
          </a:p>
          <a:p>
            <a:pPr lvl="1"/>
            <a:r>
              <a:rPr lang="en-US" dirty="0"/>
              <a:t>This prevents routing loops in BGP</a:t>
            </a:r>
          </a:p>
          <a:p>
            <a:r>
              <a:rPr lang="en-US" dirty="0"/>
              <a:t>iBGP peers will not advertise routes learned from one iBGP peer to another iBGP peer</a:t>
            </a:r>
          </a:p>
          <a:p>
            <a:pPr lvl="1"/>
            <a:r>
              <a:rPr lang="en-US" dirty="0"/>
              <a:t>The mechanism is called BGP Split Horizon</a:t>
            </a:r>
          </a:p>
          <a:p>
            <a:pPr lvl="1"/>
            <a:r>
              <a:rPr lang="en-US" dirty="0"/>
              <a:t>Creates a full-mesh peering requirement if other </a:t>
            </a:r>
            <a:r>
              <a:rPr lang="en-US"/>
              <a:t>scaling mechanisms are not used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CF392-F6AD-3D7B-AB18-77219D08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18" y="1674951"/>
            <a:ext cx="4571639" cy="35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Peering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7151135" cy="4027764"/>
          </a:xfrm>
        </p:spPr>
        <p:txBody>
          <a:bodyPr>
            <a:normAutofit/>
          </a:bodyPr>
          <a:lstStyle/>
          <a:p>
            <a:r>
              <a:rPr lang="en-US" dirty="0"/>
              <a:t>Unlike other IGPs, BGP does not have a dynamic neighbor discovery mechanism</a:t>
            </a:r>
          </a:p>
          <a:p>
            <a:pPr lvl="1"/>
            <a:r>
              <a:rPr lang="en-US" dirty="0"/>
              <a:t>Neighbors must be manually configured</a:t>
            </a:r>
          </a:p>
          <a:p>
            <a:r>
              <a:rPr lang="en-US" dirty="0"/>
              <a:t>BGP operates over TCP port 179</a:t>
            </a:r>
          </a:p>
          <a:p>
            <a:pPr lvl="1"/>
            <a:r>
              <a:rPr lang="en-US" dirty="0"/>
              <a:t>TCP is used as the transport protocol to ensure reliable delivery of BGP packets</a:t>
            </a:r>
          </a:p>
          <a:p>
            <a:r>
              <a:rPr lang="en-US" dirty="0"/>
              <a:t>Since iBGP peers are typically configured between loopback interface addresses, an IGP is required to provide loopback connectivity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082B78-D346-907E-7564-FCBADBC2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14" y="4823618"/>
            <a:ext cx="51751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70013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C2134118-943A-40FC-BECA-C3B88E99659D}"/>
</file>

<file path=customXml/itemProps2.xml><?xml version="1.0" encoding="utf-8"?>
<ds:datastoreItem xmlns:ds="http://schemas.openxmlformats.org/officeDocument/2006/customXml" ds:itemID="{BD6F8297-0F2F-423F-AFD8-89655591AA5F}"/>
</file>

<file path=customXml/itemProps3.xml><?xml version="1.0" encoding="utf-8"?>
<ds:datastoreItem xmlns:ds="http://schemas.openxmlformats.org/officeDocument/2006/customXml" ds:itemID="{C207C18A-338B-4B18-AE26-0288A102401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16811</TotalTime>
  <Words>495</Words>
  <Application>Microsoft Office PowerPoint</Application>
  <PresentationFormat>Widescreen</PresentationFormat>
  <Paragraphs>56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BGP Overview</vt:lpstr>
      <vt:lpstr>What is BGP?</vt:lpstr>
      <vt:lpstr>Why Use BGP?</vt:lpstr>
      <vt:lpstr>eBGP vs. iBGP</vt:lpstr>
      <vt:lpstr>BGP Loop Avoidance</vt:lpstr>
      <vt:lpstr>BGP Peering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113</cp:revision>
  <dcterms:created xsi:type="dcterms:W3CDTF">2019-02-27T16:42:59Z</dcterms:created>
  <dcterms:modified xsi:type="dcterms:W3CDTF">2023-07-14T03:56:39Z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